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30" autoAdjust="0"/>
  </p:normalViewPr>
  <p:slideViewPr>
    <p:cSldViewPr>
      <p:cViewPr varScale="1">
        <p:scale>
          <a:sx n="94" d="100"/>
          <a:sy n="94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133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1D732-2522-49B5-A94A-31DA64D5980A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F1AD3-517C-4E55-AB31-EC7D59C072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1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детском объединения «Робототехника», руководителем которого я являюсь,  занимаются более 100 детей в возрасте от 8 до 17 лет ежегодно.  В рамках объединения реализуется три дополнительных общеобразовательных общеразвивающих программы технической направленности: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1AD3-517C-4E55-AB31-EC7D59C072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8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В процессе реализации программы обучающиеся участвуют в конкурсах и соревнованиях различного уровня и становятся победителями. Это: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городской Турнир по робототехнике «</a:t>
            </a:r>
            <a:r>
              <a:rPr lang="ru-RU" sz="1200" dirty="0" err="1" smtClean="0">
                <a:effectLst/>
                <a:latin typeface="Times New Roman"/>
                <a:ea typeface="Calibri"/>
                <a:cs typeface="Times New Roman"/>
              </a:rPr>
              <a:t>Robo-battle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» среди учащихся образовательных организаций городов юга Кемеровской области г. Междуреченск;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интеллектуальные игры и соревнования в рамках областной профильной смены «Юный техник-эрудит» в «Сибирской сказке»;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городская конференция школьников г. Мыски, где учащиеся детского объединения «Робототехника», представляются учебные проекты;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"/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открытые городские «Соревнования роботов» г. Мыски организатором которых, является ЦДО.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За время реализации программ 17 учащихся поступили в высшие учебные заведения области на профессии связанные с информационно коммуникационными технологиями (ИКТ).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1200" dirty="0" smtClean="0">
                <a:effectLst/>
                <a:latin typeface="Times New Roman"/>
                <a:ea typeface="Calibri"/>
              </a:rPr>
              <a:t>По результатам  анкетирования «Удовлетворённость родителей  качеством обучения по дополнительной общеобразовательной общеразвивающей программе «Робототехника», в котором приняли участие  93% родителей можно сделать вывод, что программа одобрена родителями и положительно влияет на развитие детей.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1AD3-517C-4E55-AB31-EC7D59C0721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945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-2070735" algn="l"/>
              </a:tabLst>
            </a:pPr>
            <a:r>
              <a:rPr lang="ru-RU" sz="1200" dirty="0" smtClean="0">
                <a:effectLst/>
                <a:latin typeface="Times New Roman"/>
                <a:ea typeface="DejaVu Sans"/>
                <a:cs typeface="Times New Roman"/>
              </a:rPr>
              <a:t>Спасибо за внимание!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-2070735" algn="l"/>
              </a:tabLst>
            </a:pPr>
            <a:r>
              <a:rPr lang="ru-RU" sz="1200" b="1" dirty="0" smtClean="0">
                <a:effectLst/>
                <a:latin typeface="Times New Roman"/>
                <a:ea typeface="DejaVu Sans"/>
                <a:cs typeface="Times New Roman"/>
              </a:rPr>
              <a:t>Приглашаю </a:t>
            </a:r>
            <a:r>
              <a:rPr lang="ru-RU" sz="1200" b="1" smtClean="0">
                <a:effectLst/>
                <a:latin typeface="Times New Roman"/>
                <a:ea typeface="DejaVu Sans"/>
                <a:cs typeface="Times New Roman"/>
              </a:rPr>
              <a:t>к сотрудничеству.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1AD3-517C-4E55-AB31-EC7D59C0721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«Начальная робототехника»- ознакомительного уровня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«Робототехника»- базового уровня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«Школа программирования» для старшеклассников – базового уровня.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r>
              <a:rPr lang="ru-RU" sz="1200" dirty="0" smtClean="0">
                <a:effectLst/>
                <a:latin typeface="Times New Roman"/>
                <a:ea typeface="Calibri"/>
              </a:rPr>
              <a:t>Каждая из программ осуществляет преемственность с предыдущей программой и направлена на совершенствование полученных знаний и навыков.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1AD3-517C-4E55-AB31-EC7D59C0721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975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Целью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программы является развитие творческих способностей учащихся в процессе конструирования,  проектирования и программирования.</a:t>
            </a:r>
            <a:r>
              <a:rPr lang="ru-RU" sz="1200" dirty="0" smtClean="0">
                <a:effectLst/>
                <a:latin typeface="Times New Roman"/>
                <a:ea typeface="DejaVu Sans"/>
                <a:cs typeface="Times New Roman"/>
              </a:rPr>
              <a:t> 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Успехи страны в XXI веке будут определяться не столько природные ресурсы, сколько уровень интеллектуального потенциала, который определяется уровнем самых передовых на сегодняшний день технологий. 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Уникальность образовательной робототехники заключается в возможности объединить конструирование и программирование в одном курсе, что способствует интегрированию изучения физики, математики, информатики, естественных наук и развитию инженерного мышления, через техническое творчество.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Программа модифицированная, разработана на основе Учебно-методического комплекса LEGO MINDSTORMS </a:t>
            </a:r>
            <a:r>
              <a:rPr lang="ru-RU" sz="1200" dirty="0" err="1" smtClean="0">
                <a:effectLst/>
                <a:latin typeface="Times New Roman"/>
                <a:ea typeface="Calibri"/>
                <a:cs typeface="Times New Roman"/>
              </a:rPr>
              <a:t>Education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 EV3.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1AD3-517C-4E55-AB31-EC7D59C0721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04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Новизна программы заключается в подходе к подаче материала. 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Изучение курса предполагает использование компьютеров и специальных интерфейсных блоков совместно с конструкторами. Важно отметить, что компьютер используется как средство управления моделью; его использование направлено на составление управляющих алгоритмов для собранных моделей. Учащиеся получают представление об особенностях составления программ управления, автоматизации механизмов, моделирования работы систем.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1AD3-517C-4E55-AB31-EC7D59C0721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60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Форма обучения </a:t>
            </a:r>
            <a:r>
              <a:rPr lang="ru-RU" sz="1200" b="1" dirty="0" smtClean="0">
                <a:effectLst/>
                <a:latin typeface="Times New Roman"/>
                <a:ea typeface="Times New Roman"/>
                <a:cs typeface="Times New Roman"/>
              </a:rPr>
              <a:t>очная,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 однако, в программе предусмотрено обучение </a:t>
            </a:r>
            <a:r>
              <a:rPr lang="ru-RU" sz="1200" b="1" dirty="0" smtClean="0">
                <a:effectLst/>
                <a:latin typeface="Times New Roman"/>
                <a:ea typeface="Times New Roman"/>
                <a:cs typeface="Times New Roman"/>
              </a:rPr>
              <a:t>с применением дистанционных (электронных) технологий </a:t>
            </a:r>
            <a:r>
              <a:rPr lang="ru-RU" sz="1200" dirty="0" smtClean="0">
                <a:effectLst/>
                <a:latin typeface="Times New Roman"/>
                <a:ea typeface="Times New Roman"/>
                <a:cs typeface="Times New Roman"/>
              </a:rPr>
              <a:t>в период сложной эпидемиологической и чрезвычайных ситуаций. 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Для организации образовательного процесса дистанционно используются карточки с заданиями, аудио и видео файлы к ним, домашние задания, ссылки на ресурс в интернете, онлайн встречи на образовательных платформах.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1AD3-517C-4E55-AB31-EC7D59C0721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07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Методы обучения на занятиях используются в зависимости от характера деятельности учащихся при усвоении изучаемого материала.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1AD3-517C-4E55-AB31-EC7D59C0721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4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Основной  формой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организации образовательного процесса является групповое учебное занятие, которые включают теоретический блок подачи учебного материала и практический.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течение курса предполагаются зачеты, по решению поставленной заранее известной задачи, которые принимается в свободной форме.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Одним из способов закрепления изучаемого материала и в целях мотивации обучения  является участие учащихся в состязаниях роботов, успешное участие в которых освобождает от соответствующего зачета.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1AD3-517C-4E55-AB31-EC7D59C0721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121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Реализация </a:t>
            </a:r>
            <a:r>
              <a:rPr lang="ru-RU" sz="1200" b="0" dirty="0" smtClean="0">
                <a:effectLst/>
                <a:latin typeface="Times New Roman"/>
                <a:ea typeface="Calibri"/>
                <a:cs typeface="Times New Roman"/>
              </a:rPr>
              <a:t>программы воспитания 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в детском объединении «Робототехника» направлена на взаимодействие с учащимся как индивидуально, так и  с коллективом учащихся и родителями в соответствии с возрастными и психофизиологическими особенностями учащихся, особенностями программы.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При выборе и разработке воспитательных мероприятий главным критерием является соответствие тематике и направленности проводимого мероприятия целям и задачам воспитательной работы, отраженным в содержании дополнительной общеобразовательной общеразвивающей программы.  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К основным формам организации воспитательных мероприятий следует отнести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 видео экскурсии, познавательные беседы, развлекательные и игровые конкурсные программы, соревнования, презентация проектов учащихся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перед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родителями.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+mn-lt"/>
                <a:ea typeface="Calibri"/>
                <a:cs typeface="Times New Roman"/>
              </a:rPr>
              <a:t> 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Воспитательная работа проводится как в процессе реализации программы, так и целенаправленно в период каникул. 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Количество каникулярных мероприятий зависит от количества учебного времени отведенного на раздел «Организация каникулярного времени» в учебно-тематическом плане программы и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 календарный план мероприятий размещен в Календарном учебном графике.</a:t>
            </a:r>
          </a:p>
          <a:p>
            <a:pPr indent="450215" algn="just">
              <a:spcAft>
                <a:spcPts val="0"/>
              </a:spcAft>
            </a:pPr>
            <a:r>
              <a:rPr lang="ru-RU" sz="1200" dirty="0" smtClean="0">
                <a:effectLst/>
                <a:latin typeface="Times New Roman"/>
                <a:ea typeface="Times New Roman"/>
              </a:rPr>
              <a:t>Программа воспитания в детском объединении «Робототехника» является Приложением  к программе и размещена в учебно-методическом комплексе к программе.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1AD3-517C-4E55-AB31-EC7D59C0721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4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48920" algn="just">
              <a:lnSpc>
                <a:spcPct val="115000"/>
              </a:lnSpc>
              <a:spcAft>
                <a:spcPts val="1000"/>
              </a:spcAft>
              <a:tabLst>
                <a:tab pos="3238500" algn="l"/>
              </a:tabLs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В процессе реализации программы разработал  критерии, показатели,  диагностический материал,  необходимый для осуществления педагогического мониторинга. 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indent="248920" algn="just">
              <a:lnSpc>
                <a:spcPct val="115000"/>
              </a:lnSpc>
              <a:spcAft>
                <a:spcPts val="1000"/>
              </a:spcAft>
              <a:tabLst>
                <a:tab pos="3238500" algn="l"/>
              </a:tabLs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Мониторинг осуществляется по направлениям: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238500" algn="l"/>
              </a:tabLst>
            </a:pP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1.«Уровень освоения содержания дополнительной общеобразовательной программы» 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  <a:tabLst>
                <a:tab pos="-2070735" algn="l"/>
              </a:tabLst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Используются следующие виды контроля: 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effectLst/>
                <a:latin typeface="Times New Roman"/>
                <a:ea typeface="DejaVu Sans"/>
                <a:cs typeface="Times New Roman"/>
              </a:rPr>
              <a:t>Текущий контроль -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 выявляет степень усвоения учебного материала, уровень подготовки к занятиям, заинтересованность</a:t>
            </a:r>
            <a:r>
              <a:rPr lang="ru-RU" sz="1200" b="1" dirty="0" smtClean="0">
                <a:effectLst/>
                <a:latin typeface="Times New Roman"/>
                <a:ea typeface="DejaVu Sans"/>
                <a:cs typeface="Times New Roman"/>
              </a:rPr>
              <a:t> 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effectLst/>
                <a:latin typeface="Times New Roman"/>
                <a:ea typeface="DejaVu Sans"/>
                <a:cs typeface="Times New Roman"/>
              </a:rPr>
              <a:t>Промежуточный контроль</a:t>
            </a:r>
            <a:r>
              <a:rPr lang="ru-RU" sz="1200" dirty="0" smtClean="0">
                <a:effectLst/>
                <a:latin typeface="Times New Roman"/>
                <a:ea typeface="DejaVu Sans"/>
                <a:cs typeface="Times New Roman"/>
              </a:rPr>
              <a:t> – предварительное определение уровня знаний. Проводится один раз в год в конце первого полугодия.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effectLst/>
                <a:latin typeface="Times New Roman"/>
                <a:ea typeface="DejaVu Sans"/>
                <a:cs typeface="Times New Roman"/>
              </a:rPr>
              <a:t>Итоговый контроль</a:t>
            </a:r>
            <a:r>
              <a:rPr lang="ru-RU" sz="1200" dirty="0" smtClean="0">
                <a:effectLst/>
                <a:latin typeface="Times New Roman"/>
                <a:ea typeface="DejaVu Sans"/>
                <a:cs typeface="Times New Roman"/>
              </a:rPr>
              <a:t> - проверка знаний и умений, приобретенных в процессе освоения программы. Проводится в конце учебного года.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Второе направление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: «Мониторинг личностного развития ребенка в процессе освоения программы»: отслеживается «Уровень сформированности положительных качеств личности, нравственных установок и норм»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200" spc="-4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«Сохранность контингента обучающихся»  в детском объединении имеет стабильно высокий показатель.</a:t>
            </a:r>
            <a:endParaRPr lang="ru-RU" sz="1100" dirty="0" smtClean="0">
              <a:effectLst/>
              <a:latin typeface="+mn-lt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F1AD3-517C-4E55-AB31-EC7D59C0721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0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D244-8FB7-4D67-918F-E64329F552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4AB8-3F99-47A0-B954-8F2FBBF342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99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D244-8FB7-4D67-918F-E64329F552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4AB8-3F99-47A0-B954-8F2FBBF342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2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D244-8FB7-4D67-918F-E64329F552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4AB8-3F99-47A0-B954-8F2FBBF342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015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D244-8FB7-4D67-918F-E64329F552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4AB8-3F99-47A0-B954-8F2FBBF342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82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D244-8FB7-4D67-918F-E64329F552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4AB8-3F99-47A0-B954-8F2FBBF342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85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D244-8FB7-4D67-918F-E64329F552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4AB8-3F99-47A0-B954-8F2FBBF342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402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D244-8FB7-4D67-918F-E64329F552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4AB8-3F99-47A0-B954-8F2FBBF342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8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D244-8FB7-4D67-918F-E64329F552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4AB8-3F99-47A0-B954-8F2FBBF342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2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D244-8FB7-4D67-918F-E64329F552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4AB8-3F99-47A0-B954-8F2FBBF342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7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D244-8FB7-4D67-918F-E64329F552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4AB8-3F99-47A0-B954-8F2FBBF342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3D244-8FB7-4D67-918F-E64329F552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74AB8-3F99-47A0-B954-8F2FBBF342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8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65212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3D244-8FB7-4D67-918F-E64329F552E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74AB8-3F99-47A0-B954-8F2FBBF3422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4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16.png"/><Relationship Id="rId4" Type="http://schemas.openxmlformats.org/officeDocument/2006/relationships/image" Target="../media/image24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16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1844824"/>
            <a:ext cx="5500652" cy="1010543"/>
          </a:xfrm>
        </p:spPr>
        <p:txBody>
          <a:bodyPr>
            <a:normAutofit fontScale="90000"/>
          </a:bodyPr>
          <a:lstStyle/>
          <a:p>
            <a:pPr algn="r"/>
            <a:r>
              <a:rPr lang="ru-RU" sz="1800" dirty="0">
                <a:effectLst/>
                <a:latin typeface="Arial Black" pitchFamily="34" charset="0"/>
              </a:rPr>
              <a:t>«Если вы не можете объяснить это простыми словами, </a:t>
            </a:r>
            <a:r>
              <a:rPr lang="ru-RU" sz="1800" dirty="0" smtClean="0">
                <a:effectLst/>
                <a:latin typeface="Arial Black" pitchFamily="34" charset="0"/>
              </a:rPr>
              <a:t>вы </a:t>
            </a:r>
            <a:r>
              <a:rPr lang="ru-RU" sz="1800" dirty="0">
                <a:effectLst/>
                <a:latin typeface="Arial Black" pitchFamily="34" charset="0"/>
              </a:rPr>
              <a:t>не до конца это понимаете» </a:t>
            </a:r>
            <a:r>
              <a:rPr lang="ru-RU" sz="1800" dirty="0" smtClean="0">
                <a:effectLst/>
                <a:latin typeface="Arial Black" pitchFamily="34" charset="0"/>
              </a:rPr>
              <a:t/>
            </a:r>
            <a:br>
              <a:rPr lang="ru-RU" sz="1800" dirty="0" smtClean="0">
                <a:effectLst/>
                <a:latin typeface="Arial Black" pitchFamily="34" charset="0"/>
              </a:rPr>
            </a:br>
            <a:r>
              <a:rPr lang="ru-RU" sz="1800" dirty="0" smtClean="0">
                <a:effectLst/>
                <a:latin typeface="Arial Black" pitchFamily="34" charset="0"/>
              </a:rPr>
              <a:t>(</a:t>
            </a:r>
            <a:r>
              <a:rPr lang="ru-RU" sz="1800" dirty="0">
                <a:effectLst/>
                <a:latin typeface="Arial Black" pitchFamily="34" charset="0"/>
              </a:rPr>
              <a:t>А. Эйнштейн)</a:t>
            </a:r>
            <a:br>
              <a:rPr lang="ru-RU" sz="1800" dirty="0">
                <a:effectLst/>
                <a:latin typeface="Arial Black" pitchFamily="34" charset="0"/>
              </a:rPr>
            </a:br>
            <a:endParaRPr lang="ru-RU" sz="1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5950" y="3717032"/>
            <a:ext cx="6053747" cy="7669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latin typeface="Arial Black" pitchFamily="34" charset="0"/>
              </a:rPr>
              <a:t>Буткеев Андрей Витальевич, </a:t>
            </a:r>
            <a:endParaRPr lang="ru-RU" sz="2000" b="1" dirty="0">
              <a:latin typeface="Arial Black" pitchFamily="34" charset="0"/>
            </a:endParaRPr>
          </a:p>
          <a:p>
            <a:pPr>
              <a:spcBef>
                <a:spcPts val="0"/>
              </a:spcBef>
            </a:pPr>
            <a:r>
              <a:rPr lang="ru-RU" sz="2000" b="1" dirty="0">
                <a:latin typeface="Arial Black" pitchFamily="34" charset="0"/>
              </a:rPr>
              <a:t>педагог дополнительного образования</a:t>
            </a: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23525" y="0"/>
            <a:ext cx="9144000" cy="908720"/>
            <a:chOff x="1" y="0"/>
            <a:chExt cx="9144000" cy="90872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898574" cy="908719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1898575" y="0"/>
              <a:ext cx="7245426" cy="90872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Муниципальная бюджетная образовательная организация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дополнительного образования Центр дополнительного образования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Мысковский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городской округ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22" y="1772816"/>
            <a:ext cx="2682065" cy="3469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41925"/>
            <a:ext cx="16160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71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5050"/>
            <a:ext cx="5652120" cy="76470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Творческие достижения учащихся</a:t>
            </a:r>
            <a:endParaRPr lang="ru-RU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1597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050"/>
            <a:ext cx="111601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7824"/>
            <a:ext cx="914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16" y="4136875"/>
            <a:ext cx="3116567" cy="2199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2" y="1253405"/>
            <a:ext cx="4449763" cy="220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1253404"/>
            <a:ext cx="4260949" cy="2206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49054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black"/>
                </a:solidFill>
              </a:rPr>
              <a:t>Соревнования </a:t>
            </a:r>
            <a:r>
              <a:rPr lang="ru-RU" sz="1200" b="1" dirty="0">
                <a:solidFill>
                  <a:prstClr val="black"/>
                </a:solidFill>
              </a:rPr>
              <a:t>по робототехнике «</a:t>
            </a:r>
            <a:r>
              <a:rPr lang="ru-RU" sz="1200" b="1" dirty="0" err="1">
                <a:solidFill>
                  <a:prstClr val="black"/>
                </a:solidFill>
              </a:rPr>
              <a:t>Robobattle</a:t>
            </a:r>
            <a:r>
              <a:rPr lang="ru-RU" sz="1200" b="1" dirty="0">
                <a:solidFill>
                  <a:prstClr val="black"/>
                </a:solidFill>
              </a:rPr>
              <a:t>»</a:t>
            </a: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 в рамках открытого Областного </a:t>
            </a:r>
            <a:r>
              <a:rPr lang="ru-RU" sz="1200" b="1" dirty="0" smtClean="0">
                <a:solidFill>
                  <a:prstClr val="black"/>
                </a:solidFill>
              </a:rPr>
              <a:t>детского  </a:t>
            </a:r>
            <a:r>
              <a:rPr lang="ru-RU" sz="1200" b="1" dirty="0">
                <a:solidFill>
                  <a:prstClr val="black"/>
                </a:solidFill>
              </a:rPr>
              <a:t>интеллектуального форума «Время быть первыми!»</a:t>
            </a:r>
          </a:p>
          <a:p>
            <a:pPr lvl="0" algn="ctr"/>
            <a:r>
              <a:rPr lang="ru-RU" sz="1200" b="1" dirty="0">
                <a:solidFill>
                  <a:prstClr val="black"/>
                </a:solidFill>
              </a:rPr>
              <a:t> г. </a:t>
            </a:r>
            <a:r>
              <a:rPr lang="ru-RU" sz="1200" b="1" dirty="0" smtClean="0">
                <a:solidFill>
                  <a:prstClr val="black"/>
                </a:solidFill>
              </a:rPr>
              <a:t>Междуреченск, 2023г.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4647" y="6478238"/>
            <a:ext cx="79411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ea typeface="Calibri"/>
                <a:cs typeface="Times New Roman"/>
              </a:rPr>
              <a:t>Открытый муниципальный конкурс «Соревнования </a:t>
            </a:r>
            <a:r>
              <a:rPr lang="ru-RU" sz="1200" b="1" dirty="0">
                <a:ea typeface="Calibri"/>
                <a:cs typeface="Times New Roman"/>
              </a:rPr>
              <a:t>мобильных  роботов» г. </a:t>
            </a:r>
            <a:r>
              <a:rPr lang="ru-RU" sz="1200" b="1" dirty="0" smtClean="0">
                <a:ea typeface="Calibri"/>
                <a:cs typeface="Times New Roman"/>
              </a:rPr>
              <a:t>Мыски, 2020-2023г.</a:t>
            </a:r>
            <a:endParaRPr lang="ru-RU" sz="1200" b="1" dirty="0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36875"/>
            <a:ext cx="2880320" cy="2159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1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0"/>
            <a:ext cx="9144000" cy="908720"/>
            <a:chOff x="1" y="0"/>
            <a:chExt cx="9144000" cy="90872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"/>
              <a:ext cx="1898574" cy="908719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898575" y="0"/>
              <a:ext cx="7245426" cy="90872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Муниципальная бюджетная образовательная организация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дополнительного образования Центр дополнительного образования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Мысковский</a:t>
              </a: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 городской округ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" name="Заголовок 1"/>
          <p:cNvSpPr txBox="1">
            <a:spLocks/>
          </p:cNvSpPr>
          <p:nvPr/>
        </p:nvSpPr>
        <p:spPr>
          <a:xfrm>
            <a:off x="596419" y="11534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СПАСИБО ЗА ВНИМАНИЕ!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170251" y="2355593"/>
            <a:ext cx="6624735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Приглашаю к сотрудничеству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652840 Кемеровская область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г. Мыски, ул. Советская, 35а</a:t>
            </a:r>
          </a:p>
          <a:p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Email</a:t>
            </a: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ckdj@ya.ru</a:t>
            </a: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Контактный телефон: 8(38474)2-64-55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" y="6132513"/>
            <a:ext cx="914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07921"/>
            <a:ext cx="1385414" cy="137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13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2221" y="0"/>
            <a:ext cx="565212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«Робототехника»</a:t>
            </a:r>
            <a:endParaRPr lang="ru-RU" dirty="0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gray">
          <a:xfrm>
            <a:off x="1238972" y="5356720"/>
            <a:ext cx="437718" cy="77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FFFFFF"/>
                </a:solidFill>
                <a:cs typeface="Arial" charset="0"/>
              </a:rPr>
              <a:t>4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" y="6132288"/>
            <a:ext cx="9143999" cy="725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2" y="0"/>
            <a:ext cx="1600338" cy="76470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2287" y="5519812"/>
            <a:ext cx="2789620" cy="12249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60032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Уровень </a:t>
            </a:r>
            <a:r>
              <a:rPr lang="ru-RU" sz="1600" b="1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программы: </a:t>
            </a:r>
            <a:r>
              <a:rPr lang="ru-RU" sz="1600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ознакомительный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60032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Возраст </a:t>
            </a:r>
            <a:r>
              <a:rPr lang="ru-RU" sz="1600" b="1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учащихся: 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 8-10 лет</a:t>
            </a:r>
            <a:endParaRPr lang="ru-RU" sz="1600" dirty="0">
              <a:solidFill>
                <a:srgbClr val="002060"/>
              </a:solidFill>
              <a:latin typeface="+mj-lt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600325" algn="l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Срок </a:t>
            </a:r>
            <a:r>
              <a:rPr lang="ru-RU" sz="1600" b="1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реализации: </a:t>
            </a:r>
            <a:r>
              <a:rPr lang="ru-RU" sz="1600" dirty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1</a:t>
            </a:r>
            <a:r>
              <a:rPr lang="ru-RU" sz="1600" dirty="0" smtClean="0">
                <a:solidFill>
                  <a:srgbClr val="002060"/>
                </a:solidFill>
                <a:latin typeface="+mj-lt"/>
                <a:ea typeface="Times New Roman"/>
                <a:cs typeface="Times New Roman"/>
              </a:rPr>
              <a:t> год</a:t>
            </a:r>
            <a:endParaRPr lang="ru-RU" sz="1600" dirty="0">
              <a:solidFill>
                <a:srgbClr val="002060"/>
              </a:solidFill>
              <a:effectLst/>
              <a:latin typeface="+mj-lt"/>
              <a:ea typeface="Times New Roman"/>
              <a:cs typeface="Times New Roman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4" y="0"/>
            <a:ext cx="1600338" cy="76470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992" y="1916832"/>
            <a:ext cx="1986891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9195"/>
            <a:ext cx="1111622" cy="110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0212" y="980728"/>
            <a:ext cx="41992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ea typeface="Times New Roman"/>
                <a:cs typeface="Times New Roman"/>
              </a:rPr>
              <a:t>Направленность: </a:t>
            </a:r>
            <a:r>
              <a:rPr lang="ru-RU" sz="2400" dirty="0" smtClean="0">
                <a:solidFill>
                  <a:srgbClr val="002060"/>
                </a:solidFill>
                <a:ea typeface="Times New Roman"/>
                <a:cs typeface="Times New Roman"/>
              </a:rPr>
              <a:t>техническая </a:t>
            </a:r>
            <a:endParaRPr lang="ru-RU" sz="24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4" y="2506885"/>
            <a:ext cx="2030413" cy="2871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42393"/>
            <a:ext cx="1951276" cy="2761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2563" y="4970323"/>
            <a:ext cx="2693750" cy="12152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Уровень программы:</a:t>
            </a:r>
          </a:p>
          <a:p>
            <a:pPr algn="ctr">
              <a:lnSpc>
                <a:spcPct val="114000"/>
              </a:lnSpc>
            </a:pPr>
            <a:r>
              <a:rPr lang="ru-RU" sz="1600" dirty="0">
                <a:solidFill>
                  <a:srgbClr val="002060"/>
                </a:solidFill>
              </a:rPr>
              <a:t>б</a:t>
            </a:r>
            <a:r>
              <a:rPr lang="ru-RU" sz="1600" dirty="0" smtClean="0">
                <a:solidFill>
                  <a:srgbClr val="002060"/>
                </a:solidFill>
              </a:rPr>
              <a:t>азовый</a:t>
            </a:r>
          </a:p>
          <a:p>
            <a:pPr algn="ctr">
              <a:lnSpc>
                <a:spcPct val="114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Возраст учащихся: </a:t>
            </a:r>
            <a:r>
              <a:rPr lang="ru-RU" sz="1600" dirty="0" smtClean="0">
                <a:solidFill>
                  <a:srgbClr val="002060"/>
                </a:solidFill>
              </a:rPr>
              <a:t>11-14 лет</a:t>
            </a:r>
          </a:p>
          <a:p>
            <a:pPr algn="ctr">
              <a:lnSpc>
                <a:spcPct val="114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Срок реализации: </a:t>
            </a:r>
            <a:r>
              <a:rPr lang="ru-RU" sz="1600" dirty="0" smtClean="0">
                <a:solidFill>
                  <a:srgbClr val="002060"/>
                </a:solidFill>
              </a:rPr>
              <a:t>3 года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2159" y="4529300"/>
            <a:ext cx="2693750" cy="12152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Уровень программы:</a:t>
            </a:r>
          </a:p>
          <a:p>
            <a:pPr algn="ctr">
              <a:lnSpc>
                <a:spcPct val="114000"/>
              </a:lnSpc>
            </a:pPr>
            <a:r>
              <a:rPr lang="ru-RU" sz="1600" dirty="0" smtClean="0">
                <a:solidFill>
                  <a:srgbClr val="002060"/>
                </a:solidFill>
              </a:rPr>
              <a:t>базовый</a:t>
            </a:r>
          </a:p>
          <a:p>
            <a:pPr algn="ctr">
              <a:lnSpc>
                <a:spcPct val="114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Возраст учащихся: </a:t>
            </a:r>
            <a:r>
              <a:rPr lang="ru-RU" sz="1600" dirty="0" smtClean="0">
                <a:solidFill>
                  <a:srgbClr val="002060"/>
                </a:solidFill>
              </a:rPr>
              <a:t>15-17 лет</a:t>
            </a:r>
          </a:p>
          <a:p>
            <a:pPr algn="ctr">
              <a:lnSpc>
                <a:spcPct val="114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Срок реализации: </a:t>
            </a:r>
            <a:r>
              <a:rPr lang="ru-RU" sz="1600" dirty="0" smtClean="0">
                <a:solidFill>
                  <a:srgbClr val="002060"/>
                </a:solidFill>
              </a:rPr>
              <a:t>3 года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7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55676" y="26252"/>
            <a:ext cx="5652120" cy="76470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Задачи</a:t>
            </a:r>
            <a:endParaRPr lang="ru-RU" sz="4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1600338" cy="7647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6132288"/>
            <a:ext cx="9143999" cy="725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51689" y="40050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078094"/>
              </p:ext>
            </p:extLst>
          </p:nvPr>
        </p:nvGraphicFramePr>
        <p:xfrm>
          <a:off x="251520" y="1165396"/>
          <a:ext cx="8424936" cy="52159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8312"/>
                <a:gridCol w="2808312"/>
                <a:gridCol w="2808312"/>
              </a:tblGrid>
              <a:tr h="37394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</a:rPr>
                        <a:t>Обучающие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</a:rPr>
                        <a:t>Развивающие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+mn-lt"/>
                        </a:rPr>
                        <a:t>Воспитательные</a:t>
                      </a:r>
                      <a:endParaRPr lang="ru-RU" b="1" dirty="0">
                        <a:latin typeface="+mn-lt"/>
                      </a:endParaRPr>
                    </a:p>
                  </a:txBody>
                  <a:tcPr/>
                </a:tc>
              </a:tr>
              <a:tr h="484198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2070735" algn="l"/>
                        </a:tabLst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DejaVu Sans"/>
                          <a:cs typeface="Arial" pitchFamily="34" charset="0"/>
                        </a:rPr>
                        <a:t>ознакомить учащихся с комплексом базовых технологий, применяемых при создании роботов.</a:t>
                      </a: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Дать первоначальные знания о конструкции робототехнических устройств;</a:t>
                      </a:r>
                      <a:endParaRPr lang="ru-RU" sz="1200" b="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2070735" algn="l"/>
                        </a:tabLs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научить учащихся приемам сборки и программирования робототехнических устройств;</a:t>
                      </a:r>
                      <a:endParaRPr lang="ru-RU" sz="1200" b="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200" b="0" dirty="0" smtClean="0">
                          <a:effectLst/>
                          <a:latin typeface="Arial" pitchFamily="34" charset="0"/>
                          <a:ea typeface="DejaVu Sans"/>
                          <a:cs typeface="Arial" pitchFamily="34" charset="0"/>
                        </a:rPr>
                        <a:t>развить у учащихся умение у учащихся решать ряд кибернетических задач, результатом каждой из которых будет работающий механизм или робот с автономным управлением.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1200" b="0" dirty="0" smtClean="0">
                        <a:effectLst/>
                        <a:latin typeface="Arial" pitchFamily="34" charset="0"/>
                        <a:ea typeface="DejaVu Sans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000" lvl="0" indent="-342000">
                        <a:lnSpc>
                          <a:spcPct val="114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развивать у учащихся инженерное мышление, навыки конструирования, программирования и эффективного использования кибернетических систем;</a:t>
                      </a:r>
                    </a:p>
                    <a:p>
                      <a:pPr marL="342000" lvl="0" indent="-342000">
                        <a:lnSpc>
                          <a:spcPct val="114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развивать у учащихся креативное мышление и пространственное воображение учащихся;</a:t>
                      </a:r>
                    </a:p>
                    <a:p>
                      <a:pPr marL="342000" lvl="0" indent="-342000">
                        <a:lnSpc>
                          <a:spcPct val="114000"/>
                        </a:lnSpc>
                        <a:buFont typeface="Arial" pitchFamily="34" charset="0"/>
                        <a:buChar char="•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организовать участие в играх, конкурсах и состязаниях роботов в качестве закрепления изучаемого материала и в целях мотивации обучения.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2070735" algn="l"/>
                        </a:tabLs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DejaVu Sans"/>
                          <a:cs typeface="Arial" pitchFamily="34" charset="0"/>
                        </a:rPr>
                        <a:t>повышать у учащихся мотивацию учащихся к изобретательству и созданию собственных роботизированных систем;</a:t>
                      </a:r>
                      <a:endParaRPr lang="ru-RU" sz="12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2070735" algn="l"/>
                        </a:tabLst>
                      </a:pPr>
                      <a:r>
                        <a:rPr lang="ru-RU" sz="1200" dirty="0" smtClean="0">
                          <a:effectLst/>
                          <a:latin typeface="Arial" pitchFamily="34" charset="0"/>
                          <a:ea typeface="DejaVu Sans"/>
                          <a:cs typeface="Arial" pitchFamily="34" charset="0"/>
                        </a:rPr>
                        <a:t>формировать у учащихся стремление к получению качественного законченного результата;</a:t>
                      </a:r>
                      <a:endParaRPr lang="ru-RU" sz="12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2070735" algn="l"/>
                        </a:tabLs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формировать 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DejaVu Sans"/>
                          <a:cs typeface="Arial" pitchFamily="34" charset="0"/>
                        </a:rPr>
                        <a:t>у учащихся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творческое отношение к выполняемой работе;</a:t>
                      </a:r>
                      <a:endParaRPr lang="ru-RU" sz="12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-2070735" algn="l"/>
                        </a:tabLs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воспитывать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ea typeface="DejaVu Sans"/>
                          <a:cs typeface="Arial" pitchFamily="34" charset="0"/>
                        </a:rPr>
                        <a:t> у учащихся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умение работать в коллективе, эффективно распределять обязанности.</a:t>
                      </a:r>
                      <a:endParaRPr lang="ru-RU" sz="12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9"/>
          <a:stretch/>
        </p:blipFill>
        <p:spPr bwMode="auto">
          <a:xfrm>
            <a:off x="3093137" y="5147298"/>
            <a:ext cx="2796024" cy="155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056" y="26252"/>
            <a:ext cx="111601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3" b="6131"/>
          <a:stretch/>
        </p:blipFill>
        <p:spPr bwMode="auto">
          <a:xfrm>
            <a:off x="263530" y="5147299"/>
            <a:ext cx="2808312" cy="15593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66" y="5147299"/>
            <a:ext cx="2774265" cy="15593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8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19672" y="68536"/>
            <a:ext cx="5652120" cy="764704"/>
          </a:xfrm>
        </p:spPr>
        <p:txBody>
          <a:bodyPr>
            <a:normAutofit/>
          </a:bodyPr>
          <a:lstStyle/>
          <a:p>
            <a:r>
              <a:rPr lang="ru-RU" sz="4000" b="1" dirty="0"/>
              <a:t>«Робототехника»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10922" y="1140897"/>
            <a:ext cx="8229600" cy="3512239"/>
          </a:xfrm>
        </p:spPr>
        <p:txBody>
          <a:bodyPr>
            <a:normAutofit fontScale="77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err="1">
                <a:ea typeface="Times New Roman"/>
                <a:cs typeface="Times New Roman"/>
              </a:rPr>
              <a:t>Lego</a:t>
            </a:r>
            <a:r>
              <a:rPr lang="ru-RU" b="1" dirty="0">
                <a:ea typeface="Times New Roman"/>
                <a:cs typeface="Times New Roman"/>
              </a:rPr>
              <a:t> </a:t>
            </a:r>
            <a:r>
              <a:rPr lang="ru-RU" b="1" dirty="0" err="1">
                <a:ea typeface="Times New Roman"/>
                <a:cs typeface="Times New Roman"/>
              </a:rPr>
              <a:t>Mindstorms</a:t>
            </a:r>
            <a:r>
              <a:rPr lang="ru-RU" b="1" dirty="0">
                <a:ea typeface="Times New Roman"/>
                <a:cs typeface="Times New Roman"/>
              </a:rPr>
              <a:t> </a:t>
            </a:r>
            <a:r>
              <a:rPr lang="en-US" b="1" dirty="0">
                <a:ea typeface="Times New Roman"/>
                <a:cs typeface="Times New Roman"/>
              </a:rPr>
              <a:t>EV</a:t>
            </a:r>
            <a:r>
              <a:rPr lang="ru-RU" b="1" dirty="0">
                <a:ea typeface="Times New Roman"/>
                <a:cs typeface="Times New Roman"/>
              </a:rPr>
              <a:t>3 позволяет учащимся:</a:t>
            </a:r>
            <a:endParaRPr lang="ru-RU" sz="28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600" b="1" dirty="0">
                <a:ea typeface="Times New Roman"/>
                <a:cs typeface="Times New Roman"/>
              </a:rPr>
              <a:t>создавать модели реальных объектов и процессов;</a:t>
            </a:r>
            <a:endParaRPr lang="ru-RU" sz="26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600" b="1" dirty="0">
                <a:ea typeface="Times New Roman"/>
                <a:cs typeface="Times New Roman"/>
              </a:rPr>
              <a:t>проявлять творческий подход к решению поставленной задачи;</a:t>
            </a:r>
            <a:endParaRPr lang="ru-RU" sz="26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600" b="1" dirty="0">
                <a:ea typeface="Times New Roman"/>
                <a:cs typeface="Times New Roman"/>
              </a:rPr>
              <a:t>совместно обучаться в рамках одной команды;</a:t>
            </a:r>
            <a:endParaRPr lang="ru-RU" sz="26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600" b="1" dirty="0">
                <a:ea typeface="Times New Roman"/>
                <a:cs typeface="Times New Roman"/>
              </a:rPr>
              <a:t>распределять обязанности в своей команде;</a:t>
            </a:r>
            <a:endParaRPr lang="ru-RU" sz="26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600" b="1" dirty="0">
                <a:ea typeface="Times New Roman"/>
                <a:cs typeface="Times New Roman"/>
              </a:rPr>
              <a:t>проявлять повышенное внимание культуре и этике общения;</a:t>
            </a:r>
            <a:endParaRPr lang="ru-RU" sz="2600" b="1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ru-RU" sz="2600" b="1" dirty="0">
                <a:ea typeface="Times New Roman"/>
                <a:cs typeface="Times New Roman"/>
              </a:rPr>
              <a:t>видеть реальный результат своей работы.</a:t>
            </a:r>
            <a:endParaRPr lang="ru-RU" sz="2600" b="1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4624"/>
            <a:ext cx="111601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4466"/>
            <a:ext cx="914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640"/>
            <a:ext cx="1597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C:\Users\Коневич\Desktop\сердце 2023 муницип\Занятия фото\WhatsApp Image 2023-09-01 at 09.31.46 (1).jpe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4" y="4797152"/>
            <a:ext cx="3451860" cy="1819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C:\Users\Коневич\Desktop\сердце 2023 муницип\Занятия фото\WhatsApp Image 2023-09-01 at 09.31.47.jpe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49" y="4766766"/>
            <a:ext cx="3456384" cy="1841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15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5652120" cy="76470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«Форма обучения»</a:t>
            </a:r>
            <a:endParaRPr lang="ru-RU" sz="4000" b="1" dirty="0"/>
          </a:p>
        </p:txBody>
      </p:sp>
      <p:pic>
        <p:nvPicPr>
          <p:cNvPr id="4" name="Объект 3" descr="C:\Users\Коневич\Desktop\сердце 2023 муницип\Занятия фото\WhatsApp Image 2023-09-01 at 09.31.43 (1).jpe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72" y="2492896"/>
            <a:ext cx="8229600" cy="3801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0"/>
            <a:ext cx="111601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678"/>
            <a:ext cx="1597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980728"/>
            <a:ext cx="799288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1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Очная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</a:rPr>
              <a:t>Традиционная.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b="1" dirty="0">
                <a:solidFill>
                  <a:srgbClr val="002060"/>
                </a:solidFill>
              </a:rPr>
              <a:t>С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применением дистанционных (электронных) </a:t>
            </a:r>
            <a:r>
              <a:rPr lang="ru-RU" sz="2000" b="1" dirty="0" smtClean="0">
                <a:solidFill>
                  <a:srgbClr val="002060"/>
                </a:solidFill>
              </a:rPr>
              <a:t>технологий. 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54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6439"/>
            <a:ext cx="914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5652120" cy="76470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Методы обучения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416824" cy="2016224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b="1" dirty="0" smtClean="0"/>
              <a:t>Объяснительно-иллюстративный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>
                <a:ea typeface="Times New Roman"/>
                <a:cs typeface="Times New Roman"/>
              </a:rPr>
              <a:t>Наглядный 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b="1" dirty="0" smtClean="0"/>
              <a:t>Метод практической работы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/>
              <a:t>Проектно-конструкторский метод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97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1601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Users\Коневич\Desktop\сердце 2023 муницип\Занятия фото\WhatsApp Image 2023-09-01 at 09.31.4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529" y="3861048"/>
            <a:ext cx="5455888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4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7967"/>
            <a:ext cx="914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78201" y="56921"/>
            <a:ext cx="5652120" cy="76470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Формы организации образовательной деятельности</a:t>
            </a:r>
            <a:endParaRPr lang="ru-RU" sz="2800" b="1" dirty="0"/>
          </a:p>
        </p:txBody>
      </p:sp>
      <p:pic>
        <p:nvPicPr>
          <p:cNvPr id="3074" name="Picture 2" descr="C:\Users\Коневич\Desktop\сердце 2023 муницип\Занятия фото\WhatsApp Image 2023-09-01 at 09.31.42 (1).jpe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898" y="3250623"/>
            <a:ext cx="5651500" cy="324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624"/>
            <a:ext cx="1597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4624"/>
            <a:ext cx="111601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1412776"/>
            <a:ext cx="595860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аудиторные занятия: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консультации, беседы, выполнение самостоятельных и практических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заданий.</a:t>
            </a:r>
            <a:endParaRPr lang="ru-RU" sz="1400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внеаудиторные занятия: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участие в конкурсах, соревнованиях различного уровня, организация каникулярных мероприятий.</a:t>
            </a:r>
            <a:endParaRPr lang="ru-RU" sz="1400" dirty="0">
              <a:solidFill>
                <a:srgbClr val="00206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38" y="1460376"/>
            <a:ext cx="2296219" cy="4973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48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6439"/>
            <a:ext cx="914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7322"/>
            <a:ext cx="5652120" cy="76470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Программа воспитания</a:t>
            </a:r>
            <a:endParaRPr lang="ru-RU" sz="4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597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11601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C:\Users\Коневич\Desktop\сердце 2023 муницип\Фото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61" y="1720786"/>
            <a:ext cx="3024336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635896" y="1111037"/>
            <a:ext cx="518457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Цель </a:t>
            </a:r>
            <a:r>
              <a:rPr lang="ru-RU" b="1" dirty="0" smtClean="0">
                <a:latin typeface="Arial" pitchFamily="34" charset="0"/>
                <a:ea typeface="Calibri"/>
                <a:cs typeface="Arial" pitchFamily="34" charset="0"/>
              </a:rPr>
              <a:t>воспитания: </a:t>
            </a:r>
            <a:r>
              <a:rPr lang="ru-RU" sz="1600" dirty="0" smtClean="0">
                <a:latin typeface="Arial" pitchFamily="34" charset="0"/>
                <a:ea typeface="Calibri"/>
                <a:cs typeface="Arial" pitchFamily="34" charset="0"/>
              </a:rPr>
              <a:t>формирование </a:t>
            </a:r>
            <a:r>
              <a:rPr lang="ru-RU" sz="1600" dirty="0">
                <a:latin typeface="Arial" pitchFamily="34" charset="0"/>
                <a:ea typeface="Calibri"/>
                <a:cs typeface="Arial" pitchFamily="34" charset="0"/>
              </a:rPr>
              <a:t>у учащихся эмоционально-ценностного отношения к миру.</a:t>
            </a:r>
          </a:p>
          <a:p>
            <a:pPr algn="just">
              <a:spcAft>
                <a:spcPts val="0"/>
              </a:spcAft>
            </a:pPr>
            <a:endParaRPr lang="ru-RU" sz="1000" b="1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Arial" pitchFamily="34" charset="0"/>
                <a:ea typeface="Calibri"/>
                <a:cs typeface="Arial" pitchFamily="34" charset="0"/>
              </a:rPr>
              <a:t>Задачи </a:t>
            </a: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воспитания: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 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Arial" pitchFamily="34" charset="0"/>
                <a:ea typeface="Calibri"/>
                <a:cs typeface="Arial" pitchFamily="34" charset="0"/>
              </a:rPr>
              <a:t>Воспитывать у учащихся уважительное отношение к обществу, человеку, к себе.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Arial" pitchFamily="34" charset="0"/>
                <a:ea typeface="Calibri"/>
                <a:cs typeface="Arial" pitchFamily="34" charset="0"/>
              </a:rPr>
              <a:t>Формировать у учащихся понимания значимости здорового образа </a:t>
            </a:r>
            <a:r>
              <a:rPr lang="ru-RU" sz="1600" dirty="0" smtClean="0">
                <a:latin typeface="Arial" pitchFamily="34" charset="0"/>
                <a:ea typeface="Calibri"/>
                <a:cs typeface="Arial" pitchFamily="34" charset="0"/>
              </a:rPr>
              <a:t>жизни</a:t>
            </a:r>
            <a:r>
              <a:rPr lang="ru-RU" sz="1600" dirty="0"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Arial" pitchFamily="34" charset="0"/>
                <a:ea typeface="Calibri"/>
                <a:cs typeface="Arial" pitchFamily="34" charset="0"/>
              </a:rPr>
              <a:t>Создавать условия для формирования личностных качеств учащихся гуманистической и созидательной направленности.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4005064"/>
            <a:ext cx="56166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ea typeface="Calibri"/>
                <a:cs typeface="Arial" pitchFamily="34" charset="0"/>
              </a:rPr>
              <a:t>Формы </a:t>
            </a:r>
            <a:r>
              <a:rPr lang="ru-RU" b="1" dirty="0">
                <a:latin typeface="Arial" pitchFamily="34" charset="0"/>
                <a:ea typeface="Calibri"/>
                <a:cs typeface="Arial" pitchFamily="34" charset="0"/>
              </a:rPr>
              <a:t>организации воспитательных </a:t>
            </a:r>
            <a:r>
              <a:rPr lang="ru-RU" b="1" dirty="0" smtClean="0">
                <a:latin typeface="Arial" pitchFamily="34" charset="0"/>
                <a:ea typeface="Calibri"/>
                <a:cs typeface="Arial" pitchFamily="34" charset="0"/>
              </a:rPr>
              <a:t>мероприятий: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видео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экскурсии, 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познавательные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беседы, 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развлекательные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и игровые конкурсные программы, 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соревнования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роботов, 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презентация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проектов учащихся перед родителями. </a:t>
            </a:r>
            <a:endParaRPr lang="ru-RU" sz="1600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584" y="50063"/>
            <a:ext cx="6437784" cy="76470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Педагогический мониторинг</a:t>
            </a:r>
            <a:endParaRPr lang="ru-RU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597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4624"/>
            <a:ext cx="1116013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2513"/>
            <a:ext cx="914400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3545" y="1268760"/>
            <a:ext cx="3356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1. «Уровень </a:t>
            </a:r>
            <a:r>
              <a:rPr lang="ru-RU" sz="1400" b="1" dirty="0">
                <a:solidFill>
                  <a:srgbClr val="002060"/>
                </a:solidFill>
              </a:rPr>
              <a:t>освоения содержания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дополнительной </a:t>
            </a:r>
            <a:r>
              <a:rPr lang="ru-RU" sz="1400" b="1" dirty="0">
                <a:solidFill>
                  <a:srgbClr val="002060"/>
                </a:solidFill>
              </a:rPr>
              <a:t>общеобразовательной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программы</a:t>
            </a:r>
            <a:r>
              <a:rPr lang="ru-RU" sz="1400" b="1" dirty="0">
                <a:solidFill>
                  <a:srgbClr val="002060"/>
                </a:solidFill>
              </a:rPr>
              <a:t>» </a:t>
            </a:r>
          </a:p>
          <a:p>
            <a:endParaRPr lang="ru-RU" sz="1400" dirty="0"/>
          </a:p>
        </p:txBody>
      </p:sp>
      <p:pic>
        <p:nvPicPr>
          <p:cNvPr id="1027" name="Picture 3" descr="C:\Users\Коневич\Desktop\Рисунок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2587"/>
            <a:ext cx="4464495" cy="2130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оневич\Desktop\Рисунок2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7"/>
          <a:stretch/>
        </p:blipFill>
        <p:spPr bwMode="auto">
          <a:xfrm>
            <a:off x="5243053" y="1954913"/>
            <a:ext cx="3199321" cy="2116954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57226" y="1169774"/>
            <a:ext cx="291560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ea typeface="Calibri"/>
              </a:rPr>
              <a:t>2. «Уровень </a:t>
            </a:r>
            <a:r>
              <a:rPr lang="ru-RU" sz="1400" b="1" dirty="0">
                <a:solidFill>
                  <a:srgbClr val="002060"/>
                </a:solidFill>
                <a:ea typeface="Calibri"/>
              </a:rPr>
              <a:t>сформированности </a:t>
            </a:r>
            <a:endParaRPr lang="ru-RU" sz="1400" b="1" dirty="0" smtClean="0">
              <a:solidFill>
                <a:srgbClr val="002060"/>
              </a:solidFill>
              <a:ea typeface="Calibri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ea typeface="Calibri"/>
              </a:rPr>
              <a:t>положительных </a:t>
            </a:r>
            <a:r>
              <a:rPr lang="ru-RU" sz="1400" b="1" dirty="0">
                <a:solidFill>
                  <a:srgbClr val="002060"/>
                </a:solidFill>
                <a:ea typeface="Calibri"/>
              </a:rPr>
              <a:t>качеств личности, </a:t>
            </a:r>
            <a:endParaRPr lang="ru-RU" sz="1400" b="1" dirty="0" smtClean="0">
              <a:solidFill>
                <a:srgbClr val="002060"/>
              </a:solidFill>
              <a:ea typeface="Calibri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ea typeface="Calibri"/>
              </a:rPr>
              <a:t>нравственных </a:t>
            </a:r>
            <a:r>
              <a:rPr lang="ru-RU" sz="1400" b="1" dirty="0">
                <a:solidFill>
                  <a:srgbClr val="002060"/>
                </a:solidFill>
                <a:ea typeface="Calibri"/>
              </a:rPr>
              <a:t>установок и норм»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030" name="Picture 6" descr="C:\Users\Коневич\Desktop\Рисунок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87587"/>
            <a:ext cx="3462337" cy="2389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05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670</TotalTime>
  <Words>1304</Words>
  <Application>Microsoft Office PowerPoint</Application>
  <PresentationFormat>Экран (4:3)</PresentationFormat>
  <Paragraphs>140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«Если вы не можете объяснить это простыми словами, вы не до конца это понимаете»  (А. Эйнштейн) </vt:lpstr>
      <vt:lpstr>«Робототехника»</vt:lpstr>
      <vt:lpstr>Задачи</vt:lpstr>
      <vt:lpstr>«Робототехника»</vt:lpstr>
      <vt:lpstr>«Форма обучения»</vt:lpstr>
      <vt:lpstr>Методы обучения</vt:lpstr>
      <vt:lpstr>Формы организации образовательной деятельности</vt:lpstr>
      <vt:lpstr>Программа воспитания</vt:lpstr>
      <vt:lpstr>Педагогический мониторинг</vt:lpstr>
      <vt:lpstr>Творческие достижения учащихся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«Если вы не можете объяснить это простыми словами, вы не до конца это понимаете»  (А. Эйнштейн)</dc:title>
  <dc:creator>Коневич</dc:creator>
  <cp:lastModifiedBy>Коневич</cp:lastModifiedBy>
  <cp:revision>33</cp:revision>
  <dcterms:created xsi:type="dcterms:W3CDTF">2023-08-31T04:32:42Z</dcterms:created>
  <dcterms:modified xsi:type="dcterms:W3CDTF">2023-09-26T08:58:54Z</dcterms:modified>
</cp:coreProperties>
</file>